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1"/>
  </p:notesMasterIdLst>
  <p:sldIdLst>
    <p:sldId id="256" r:id="rId2"/>
    <p:sldId id="257" r:id="rId3"/>
    <p:sldId id="290" r:id="rId4"/>
    <p:sldId id="298" r:id="rId5"/>
    <p:sldId id="299" r:id="rId6"/>
    <p:sldId id="303" r:id="rId7"/>
    <p:sldId id="301" r:id="rId8"/>
    <p:sldId id="302" r:id="rId9"/>
    <p:sldId id="304" r:id="rId10"/>
    <p:sldId id="305" r:id="rId11"/>
    <p:sldId id="306" r:id="rId12"/>
    <p:sldId id="307" r:id="rId13"/>
    <p:sldId id="312" r:id="rId14"/>
    <p:sldId id="308" r:id="rId15"/>
    <p:sldId id="309" r:id="rId16"/>
    <p:sldId id="313" r:id="rId17"/>
    <p:sldId id="300" r:id="rId18"/>
    <p:sldId id="315" r:id="rId19"/>
    <p:sldId id="316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73378" autoAdjust="0"/>
  </p:normalViewPr>
  <p:slideViewPr>
    <p:cSldViewPr snapToGrid="0">
      <p:cViewPr varScale="1">
        <p:scale>
          <a:sx n="84" d="100"/>
          <a:sy n="84" d="100"/>
        </p:scale>
        <p:origin x="157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jpg>
</file>

<file path=ppt/media/image12.png>
</file>

<file path=ppt/media/image13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410217-6148-4D75-9DD5-DCE3302BBC9B}" type="datetimeFigureOut">
              <a:rPr lang="en-GB" smtClean="0"/>
              <a:t>28/09/2018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05E5D7-A445-47C0-B0CC-10CAB3F3CD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8254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Over 20 years writing code and over a decade as a professional developer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I wrote my first code for my uncle’s ZX Spectrum, in a language called Basic – question to room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I figured that if I could display a pixel on screen and respond to user input, I could build anything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I worked my way through the book </a:t>
            </a:r>
            <a:r>
              <a:rPr lang="en-GB" i="1" dirty="0"/>
              <a:t>The C Programming Language, </a:t>
            </a:r>
            <a:r>
              <a:rPr lang="en-GB" i="0" dirty="0"/>
              <a:t>I wrote code samples on pencil and paper as I didn’t have a computer at the time</a:t>
            </a:r>
            <a:endParaRPr lang="en-GB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When I finally did get my first PC, I built web pages in HTML using Microsoft Frontpage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latin typeface="Futura PT Book" charset="0"/>
              </a:rPr>
              <a:t>Since then I’ve written code in C++, Java, JavaScript, PHP, Delphi, </a:t>
            </a:r>
            <a:r>
              <a:rPr lang="en-US" dirty="0" err="1">
                <a:latin typeface="Futura PT Book" charset="0"/>
              </a:rPr>
              <a:t>Coldfusion</a:t>
            </a:r>
            <a:r>
              <a:rPr lang="en-US" dirty="0">
                <a:latin typeface="Futura PT Book" charset="0"/>
              </a:rPr>
              <a:t>, C#, VB, Scheme, F#...</a:t>
            </a:r>
            <a:endParaRPr lang="en-GB" dirty="0"/>
          </a:p>
          <a:p>
            <a:pPr marL="0" indent="0">
              <a:buFont typeface="Arial" panose="020B0604020202020204" pitchFamily="34" charset="0"/>
              <a:buNone/>
            </a:pPr>
            <a:endParaRPr lang="en-GB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EF4CEC-A757-D24E-8037-269C5727658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3159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Familiarity for .NET engineers, languages and resource types, lift and shift =&gt; </a:t>
            </a:r>
            <a:r>
              <a:rPr lang="en-GB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Iaas</a:t>
            </a: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</a:t>
            </a:r>
            <a:r>
              <a:rPr lang="en-GB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Paas</a:t>
            </a: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</a:t>
            </a:r>
            <a:r>
              <a:rPr lang="en-GB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Saas</a:t>
            </a:r>
            <a:endParaRPr lang="en-GB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Certain services very affordable, Windows licences subsidised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Range of resources available is more than competitive with other cloud providers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Cognitive services only available via the cloud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AI used by Uber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Cognitive services including vision and speech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Global scale databases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Customers include: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Apple iCloud – cloud storage and other services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eBay – web app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Adobe – online services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Ubisoft - games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Samsung - IoT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Government agencies – compliance levels – Azure Stack to use Azure concepts on-premise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05E5D7-A445-47C0-B0CC-10CAB3F3CDAD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20112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VMs – complete control over the machine (IaaS)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SS – ability to scale and replicate reliably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Cloud Services – MS’s first attempt at PaaS – forget about the OS and runtime to some degree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App Services – MS’s next attempt at PaaS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Service Fabric – introduces orchestration, somewhat PaaS, introduces some of its own concepts too – “reliable services” – also supports containers…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Containers – somewhere between </a:t>
            </a:r>
            <a:r>
              <a:rPr lang="en-GB" dirty="0" err="1"/>
              <a:t>Iaas</a:t>
            </a:r>
            <a:r>
              <a:rPr lang="en-GB" dirty="0"/>
              <a:t> and </a:t>
            </a:r>
            <a:r>
              <a:rPr lang="en-GB" dirty="0" err="1"/>
              <a:t>Paas</a:t>
            </a:r>
            <a:r>
              <a:rPr lang="en-GB" dirty="0"/>
              <a:t> – but introduce packaging of applications, isolation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Orchestrators – handle running multiple containers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Azure Functions – functions as a service – stateless, very scalable, fixed paradigm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Image is Google’s first server – built using largely consumer parts, compared to other companies’ expensive super computers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05E5D7-A445-47C0-B0CC-10CAB3F3CDAD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87904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SQL Azure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Managed version of SQL server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“Traditional” relational database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 err="1"/>
              <a:t>CosmosDB</a:t>
            </a:r>
            <a:r>
              <a:rPr lang="en-GB" dirty="0"/>
              <a:t>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NoSQL database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 err="1"/>
              <a:t>Schemaless</a:t>
            </a:r>
            <a:endParaRPr lang="en-GB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Huge scale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Multi-paradigm – document based, graph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sv-SE" dirty="0"/>
              <a:t>Cassandra – high availability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sv-SE" dirty="0"/>
              <a:t>Gremlin – graph based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sv-SE" dirty="0"/>
              <a:t>MongoDB – well-known NoSQL DB for .NET devs, driver eases transition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sv-SE" dirty="0"/>
              <a:t>SQL – uses well-understood SQL syntax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sv-SE" dirty="0"/>
              <a:t>Table – move from Azure Table Storage and gain high availability, low latency...</a:t>
            </a:r>
            <a:endParaRPr lang="en-GB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 err="1"/>
              <a:t>Mutliple</a:t>
            </a:r>
            <a:r>
              <a:rPr lang="en-GB" dirty="0"/>
              <a:t> consistency, latency options – eventual consistency vs strong consistency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dirty="0" err="1"/>
              <a:t>Redis</a:t>
            </a:r>
            <a:endParaRPr lang="en-GB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Persistent to some extent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Designed as a low-latency cache for super fast reads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dirty="0"/>
              <a:t>Image is a 5MB HD in 1956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05E5D7-A445-47C0-B0CC-10CAB3F3CDAD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01663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Traditional communication is request/response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What happens is the receiver is unavailable?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Direct calls are ok, but this is the next level for building distributed systems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Distribute workloads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Account for service downtime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Ensure requests are processed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Maybe slides for each of the above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Filters, security, simple forwarding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05E5D7-A445-47C0-B0CC-10CAB3F3CDAD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85989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05E5D7-A445-47C0-B0CC-10CAB3F3CDAD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26831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My first job was for a small media company which was also a charity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Small team of three </a:t>
            </a:r>
            <a:r>
              <a:rPr lang="en-GB" dirty="0" err="1"/>
              <a:t>devs</a:t>
            </a:r>
            <a:r>
              <a:rPr lang="en-GB" dirty="0"/>
              <a:t>, great freedom to build whatever we thought would help the organisation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Podcasting, with audio coming straight from the studios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dirty="0"/>
              <a:t>After that I moved into insurance and finance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Code audits, lots of bureaucracy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After a few years there I got the opportunity to start a development team in Vietnam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EF4CEC-A757-D24E-8037-269C5727658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1566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SzPts val="2000"/>
              <a:buFont typeface="Arial" charset="0"/>
              <a:buNone/>
            </a:pPr>
            <a:endParaRPr lang="en-US" dirty="0">
              <a:latin typeface="Futura PT Book" charset="0"/>
              <a:ea typeface="Futura PT Book" charset="0"/>
              <a:cs typeface="Futura PT Book" charset="0"/>
            </a:endParaRPr>
          </a:p>
          <a:p>
            <a:pPr marL="171450" indent="-171450">
              <a:buSzPts val="2000"/>
              <a:buFont typeface="Arial" panose="020B0604020202020204" pitchFamily="34" charset="0"/>
              <a:buChar char="•"/>
            </a:pPr>
            <a:r>
              <a:rPr lang="en-US" dirty="0">
                <a:latin typeface="Futura PT Book" charset="0"/>
                <a:ea typeface="Futura PT Book" charset="0"/>
                <a:cs typeface="Futura PT Book" charset="0"/>
              </a:rPr>
              <a:t>In my spare time I’ve built games and I’ve written code to power sound and light installations and robot drum machines</a:t>
            </a:r>
          </a:p>
          <a:p>
            <a:pPr marL="628650" lvl="1" indent="-171450">
              <a:buSzPts val="2000"/>
              <a:buFont typeface="Arial" panose="020B0604020202020204" pitchFamily="34" charset="0"/>
              <a:buChar char="•"/>
            </a:pPr>
            <a:r>
              <a:rPr lang="en-US" dirty="0">
                <a:latin typeface="Futura PT Book" charset="0"/>
                <a:ea typeface="Futura PT Book" charset="0"/>
                <a:cs typeface="Futura PT Book" charset="0"/>
              </a:rPr>
              <a:t>The game is called Rob-O-Tronic and it’s a slide puzzle, written as part of my dissertation at university</a:t>
            </a:r>
          </a:p>
          <a:p>
            <a:pPr marL="628650" lvl="1" indent="-171450">
              <a:buSzPts val="2000"/>
              <a:buFont typeface="Arial" panose="020B0604020202020204" pitchFamily="34" charset="0"/>
              <a:buChar char="•"/>
            </a:pPr>
            <a:r>
              <a:rPr lang="en-US" dirty="0">
                <a:latin typeface="Futura PT Book" charset="0"/>
                <a:ea typeface="Futura PT Book" charset="0"/>
                <a:cs typeface="Futura PT Book" charset="0"/>
              </a:rPr>
              <a:t>The drum machine was programmed by visiting a website and entering a musical score</a:t>
            </a:r>
          </a:p>
          <a:p>
            <a:pPr marL="628650" lvl="1" indent="-171450">
              <a:buSzPts val="2000"/>
              <a:buFont typeface="Arial" panose="020B0604020202020204" pitchFamily="34" charset="0"/>
              <a:buChar char="•"/>
            </a:pPr>
            <a:r>
              <a:rPr lang="en-US" dirty="0">
                <a:latin typeface="Futura PT Book" charset="0"/>
                <a:ea typeface="Futura PT Book" charset="0"/>
                <a:cs typeface="Futura PT Book" charset="0"/>
              </a:rPr>
              <a:t>It was on display at the Natural History Museum and the V&amp;A</a:t>
            </a:r>
          </a:p>
          <a:p>
            <a:pPr marL="171450" indent="-171450">
              <a:buSzPts val="2000"/>
              <a:buFont typeface="Arial" panose="020B0604020202020204" pitchFamily="34" charset="0"/>
              <a:buChar char="•"/>
            </a:pPr>
            <a:r>
              <a:rPr lang="en-US" dirty="0">
                <a:latin typeface="Futura PT Book" charset="0"/>
              </a:rPr>
              <a:t>I blog about some of it at rob-bell.net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EF4CEC-A757-D24E-8037-269C5727658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3380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05E5D7-A445-47C0-B0CC-10CAB3F3CDAD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51891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Put the question out to the team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It is correct, but a very simplistic view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Cloud computing provides so much more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05E5D7-A445-47C0-B0CC-10CAB3F3CDAD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34606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Electricity as an example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Everyone running their own generators requires lots of time, skill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Less reinventing the wheel – quote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Pay for what you need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05E5D7-A445-47C0-B0CC-10CAB3F3CDAD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35905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Availability – self healing.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Server failures, another takes over. Datacentre failures, another takes over.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Geo-located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Flexibility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Both scalability (up and down, out and in) and density options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Move resources to regions where they're required</a:t>
            </a:r>
            <a:endParaRPr lang="en-GB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Security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Microsoft’s experience of securing services, many experts, combined knowledge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Specialist tools not available in on-premise scenarios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dirty="0"/>
              <a:t>Maintenance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Patching, disk changes, other hardware, downtime, server moves, everything tied to a specific piece of hardware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Share the story of the old GS2 image servers at ASOS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05E5D7-A445-47C0-B0CC-10CAB3F3CDAD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51620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Cloud-only services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Planet-scale databases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AI services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Cognitive service – speech, vision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dirty="0"/>
              <a:t>Less re-inventing the wheel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05E5D7-A445-47C0-B0CC-10CAB3F3CDAD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92778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Put question to group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Microsoft’s recent move to be open first, developer friendly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05E5D7-A445-47C0-B0CC-10CAB3F3CDAD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58688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7278" y="-941294"/>
            <a:ext cx="12486556" cy="874058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1321" y="2191871"/>
            <a:ext cx="6309358" cy="2474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9877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Footer R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5481904" cy="708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5481904" cy="9706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2131622"/>
            <a:ext cx="5481904" cy="389266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tx1"/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>
      <p:ext uri="{BB962C8B-B14F-4D97-AF65-F5344CB8AC3E}">
        <p14:creationId xmlns:p14="http://schemas.microsoft.com/office/powerpoint/2010/main" val="42723555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Footer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6851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384740" y="333375"/>
            <a:ext cx="5481904" cy="708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6384740" y="1051742"/>
            <a:ext cx="5481904" cy="9706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6384740" y="2110850"/>
            <a:ext cx="5481904" cy="394644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>
      <p:ext uri="{BB962C8B-B14F-4D97-AF65-F5344CB8AC3E}">
        <p14:creationId xmlns:p14="http://schemas.microsoft.com/office/powerpoint/2010/main" val="311156020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21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Footer Right">
    <p:bg>
      <p:bgPr>
        <a:solidFill>
          <a:srgbClr val="6EF4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384740" y="333375"/>
            <a:ext cx="5481904" cy="708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6384740" y="1051742"/>
            <a:ext cx="5481904" cy="9706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6384740" y="2110850"/>
            <a:ext cx="5481904" cy="4598956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699075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21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Footer R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384740" y="333375"/>
            <a:ext cx="5481904" cy="708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6384740" y="1051742"/>
            <a:ext cx="5481904" cy="9706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6384740" y="2110850"/>
            <a:ext cx="5481904" cy="394644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tx1"/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>
      <p:ext uri="{BB962C8B-B14F-4D97-AF65-F5344CB8AC3E}">
        <p14:creationId xmlns:p14="http://schemas.microsoft.com/office/powerpoint/2010/main" val="4547981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21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39414" y="2053575"/>
            <a:ext cx="10938067" cy="7382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39414" y="3120384"/>
            <a:ext cx="10938067" cy="7382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5" name="Triangle 4"/>
          <p:cNvSpPr/>
          <p:nvPr/>
        </p:nvSpPr>
        <p:spPr>
          <a:xfrm rot="10800000">
            <a:off x="5452144" y="2782313"/>
            <a:ext cx="1312606" cy="20647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riangle 5"/>
          <p:cNvSpPr/>
          <p:nvPr/>
        </p:nvSpPr>
        <p:spPr>
          <a:xfrm rot="10800000">
            <a:off x="5452145" y="3839282"/>
            <a:ext cx="1312606" cy="20647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39414" y="4201944"/>
            <a:ext cx="10938067" cy="7382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8" name="Triangle 7"/>
          <p:cNvSpPr/>
          <p:nvPr/>
        </p:nvSpPr>
        <p:spPr>
          <a:xfrm rot="10800000">
            <a:off x="5452145" y="4935593"/>
            <a:ext cx="1312606" cy="20647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39414" y="5283510"/>
            <a:ext cx="10938067" cy="7382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39763" y="2043173"/>
            <a:ext cx="10937875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/>
              <a:t>Point one goes here</a:t>
            </a:r>
            <a:endParaRPr lang="en-US" dirty="0"/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639606" y="3109330"/>
            <a:ext cx="10937875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Point two goes here</a:t>
            </a:r>
          </a:p>
        </p:txBody>
      </p:sp>
      <p:sp>
        <p:nvSpPr>
          <p:cNvPr id="16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639606" y="4187008"/>
            <a:ext cx="10937875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Point three goes here</a:t>
            </a:r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6" hasCustomPrompt="1"/>
          </p:nvPr>
        </p:nvSpPr>
        <p:spPr>
          <a:xfrm>
            <a:off x="639606" y="5277986"/>
            <a:ext cx="10937875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Point four goes here</a:t>
            </a:r>
          </a:p>
        </p:txBody>
      </p:sp>
    </p:spTree>
    <p:extLst>
      <p:ext uri="{BB962C8B-B14F-4D97-AF65-F5344CB8AC3E}">
        <p14:creationId xmlns:p14="http://schemas.microsoft.com/office/powerpoint/2010/main" val="25202254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ustom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39414" y="2053515"/>
            <a:ext cx="10938067" cy="73825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39414" y="3120324"/>
            <a:ext cx="10938067" cy="73825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5" name="Triangle 4"/>
          <p:cNvSpPr/>
          <p:nvPr/>
        </p:nvSpPr>
        <p:spPr>
          <a:xfrm rot="10800000">
            <a:off x="5452144" y="2782253"/>
            <a:ext cx="1312606" cy="206477"/>
          </a:xfrm>
          <a:prstGeom prst="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riangle 5"/>
          <p:cNvSpPr/>
          <p:nvPr/>
        </p:nvSpPr>
        <p:spPr>
          <a:xfrm rot="10800000">
            <a:off x="5452145" y="3839222"/>
            <a:ext cx="1312606" cy="206477"/>
          </a:xfrm>
          <a:prstGeom prst="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39414" y="4201884"/>
            <a:ext cx="10938067" cy="73825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8" name="Triangle 7"/>
          <p:cNvSpPr/>
          <p:nvPr/>
        </p:nvSpPr>
        <p:spPr>
          <a:xfrm rot="10800000">
            <a:off x="5452145" y="4935533"/>
            <a:ext cx="1312606" cy="206477"/>
          </a:xfrm>
          <a:prstGeom prst="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39414" y="5283450"/>
            <a:ext cx="10938067" cy="73825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928005" y="2043113"/>
            <a:ext cx="10361392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Point one goes here</a:t>
            </a:r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927848" y="3109270"/>
            <a:ext cx="10361392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Point two goes here</a:t>
            </a:r>
          </a:p>
        </p:txBody>
      </p:sp>
      <p:sp>
        <p:nvSpPr>
          <p:cNvPr id="16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927848" y="4187008"/>
            <a:ext cx="10361392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Point three goes here</a:t>
            </a:r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6" hasCustomPrompt="1"/>
          </p:nvPr>
        </p:nvSpPr>
        <p:spPr>
          <a:xfrm>
            <a:off x="927848" y="5277926"/>
            <a:ext cx="10361392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Point four goes here</a:t>
            </a:r>
          </a:p>
        </p:txBody>
      </p:sp>
    </p:spTree>
    <p:extLst>
      <p:ext uri="{BB962C8B-B14F-4D97-AF65-F5344CB8AC3E}">
        <p14:creationId xmlns:p14="http://schemas.microsoft.com/office/powerpoint/2010/main" val="34702206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672353" y="2433917"/>
            <a:ext cx="2850776" cy="285077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4605618" y="2433917"/>
            <a:ext cx="2850776" cy="285077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8538884" y="2433917"/>
            <a:ext cx="2850776" cy="285077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4605338" y="2622177"/>
            <a:ext cx="2851150" cy="247435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Point two goes here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671792" y="2622177"/>
            <a:ext cx="2851150" cy="247435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Point one goes here</a:t>
            </a:r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8538510" y="2622177"/>
            <a:ext cx="2851150" cy="247435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Point three goes here</a:t>
            </a:r>
          </a:p>
        </p:txBody>
      </p:sp>
    </p:spTree>
    <p:extLst>
      <p:ext uri="{BB962C8B-B14F-4D97-AF65-F5344CB8AC3E}">
        <p14:creationId xmlns:p14="http://schemas.microsoft.com/office/powerpoint/2010/main" val="74423977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ustom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672353" y="2433917"/>
            <a:ext cx="2850776" cy="285077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4605618" y="2433917"/>
            <a:ext cx="2850776" cy="285077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8538884" y="2433917"/>
            <a:ext cx="2850776" cy="285077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4605338" y="2595283"/>
            <a:ext cx="2851150" cy="252814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Point two goes here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671792" y="2595283"/>
            <a:ext cx="2851150" cy="252814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Point one goes here</a:t>
            </a:r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8538510" y="2595283"/>
            <a:ext cx="2851150" cy="252814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Point three goes here</a:t>
            </a:r>
          </a:p>
        </p:txBody>
      </p:sp>
    </p:spTree>
    <p:extLst>
      <p:ext uri="{BB962C8B-B14F-4D97-AF65-F5344CB8AC3E}">
        <p14:creationId xmlns:p14="http://schemas.microsoft.com/office/powerpoint/2010/main" val="9694121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712133" y="2458222"/>
            <a:ext cx="2010612" cy="201061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3582217" y="2458222"/>
            <a:ext cx="2010612" cy="201061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6452301" y="2458222"/>
            <a:ext cx="2010612" cy="201061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3582216" y="2579517"/>
            <a:ext cx="2010612" cy="174371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Fact 2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711600" y="2581000"/>
            <a:ext cx="2011144" cy="176505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Fact 1</a:t>
            </a:r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6451769" y="2579517"/>
            <a:ext cx="2011144" cy="174371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Fact 3</a:t>
            </a:r>
          </a:p>
        </p:txBody>
      </p:sp>
      <p:sp>
        <p:nvSpPr>
          <p:cNvPr id="15" name="Oval 14"/>
          <p:cNvSpPr/>
          <p:nvPr/>
        </p:nvSpPr>
        <p:spPr>
          <a:xfrm>
            <a:off x="9322386" y="2458222"/>
            <a:ext cx="2010612" cy="201061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9322120" y="2595283"/>
            <a:ext cx="2011144" cy="174371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Fact 4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7"/>
          </p:nvPr>
        </p:nvSpPr>
        <p:spPr>
          <a:xfrm>
            <a:off x="3582216" y="4652683"/>
            <a:ext cx="2011363" cy="17528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18"/>
          </p:nvPr>
        </p:nvSpPr>
        <p:spPr>
          <a:xfrm>
            <a:off x="711600" y="4652682"/>
            <a:ext cx="2011363" cy="17528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6451769" y="4652683"/>
            <a:ext cx="2011363" cy="17528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9321322" y="4652682"/>
            <a:ext cx="2011363" cy="17528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6294946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_Custom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712133" y="2458222"/>
            <a:ext cx="2010612" cy="201061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3582217" y="2458222"/>
            <a:ext cx="2010612" cy="201061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6452301" y="2458222"/>
            <a:ext cx="2010612" cy="201061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3582216" y="2606411"/>
            <a:ext cx="2010612" cy="168993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Fact 2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711600" y="2608223"/>
            <a:ext cx="2011144" cy="171061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Fact 1</a:t>
            </a:r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6451769" y="2606411"/>
            <a:ext cx="2011144" cy="168993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Fact 3</a:t>
            </a:r>
          </a:p>
        </p:txBody>
      </p:sp>
      <p:sp>
        <p:nvSpPr>
          <p:cNvPr id="15" name="Oval 14"/>
          <p:cNvSpPr/>
          <p:nvPr/>
        </p:nvSpPr>
        <p:spPr>
          <a:xfrm>
            <a:off x="9322386" y="2458222"/>
            <a:ext cx="2010612" cy="201061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9322120" y="2622177"/>
            <a:ext cx="2011144" cy="168993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Fact 4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7"/>
          </p:nvPr>
        </p:nvSpPr>
        <p:spPr>
          <a:xfrm>
            <a:off x="3582216" y="4652683"/>
            <a:ext cx="2011363" cy="17528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tx1"/>
                </a:solidFill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18"/>
          </p:nvPr>
        </p:nvSpPr>
        <p:spPr>
          <a:xfrm>
            <a:off x="711600" y="4652682"/>
            <a:ext cx="2011363" cy="17528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tx1"/>
                </a:solidFill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6451769" y="4652683"/>
            <a:ext cx="2011363" cy="17528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tx1"/>
                </a:solidFill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9321322" y="4652682"/>
            <a:ext cx="2011363" cy="17528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tx1"/>
                </a:solidFill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097028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73075" y="2500593"/>
            <a:ext cx="11245850" cy="19510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algn="ctr"/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Title page copy is </a:t>
            </a:r>
            <a:r>
              <a:rPr lang="en-US" sz="5400" b="1" dirty="0" err="1">
                <a:latin typeface="Futura PT Heavy" charset="0"/>
                <a:ea typeface="Futura PT Heavy" charset="0"/>
                <a:cs typeface="Futura PT Heavy" charset="0"/>
              </a:rPr>
              <a:t>Futura</a:t>
            </a:r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 heavy </a:t>
            </a:r>
            <a:b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</a:br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in sentence case and is centered</a:t>
            </a:r>
          </a:p>
        </p:txBody>
      </p:sp>
    </p:spTree>
    <p:extLst>
      <p:ext uri="{BB962C8B-B14F-4D97-AF65-F5344CB8AC3E}">
        <p14:creationId xmlns:p14="http://schemas.microsoft.com/office/powerpoint/2010/main" val="404518039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2" name="Rectangle 1"/>
          <p:cNvSpPr/>
          <p:nvPr/>
        </p:nvSpPr>
        <p:spPr>
          <a:xfrm>
            <a:off x="345156" y="2191871"/>
            <a:ext cx="5660977" cy="6185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6172435" y="2191871"/>
            <a:ext cx="5660977" cy="6185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501819" y="2191872"/>
            <a:ext cx="5347652" cy="6185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Header goes here</a:t>
            </a:r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6329097" y="2191871"/>
            <a:ext cx="5347652" cy="6185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Header goes here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501820" y="2944813"/>
            <a:ext cx="5346362" cy="3308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 i="0"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6330387" y="2944813"/>
            <a:ext cx="5346362" cy="3308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 i="0"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7279134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_Custom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345156" y="2191871"/>
            <a:ext cx="11488256" cy="618564"/>
            <a:chOff x="345156" y="2191871"/>
            <a:chExt cx="10488100" cy="618564"/>
          </a:xfrm>
          <a:solidFill>
            <a:schemeClr val="accent6"/>
          </a:solidFill>
        </p:grpSpPr>
        <p:sp>
          <p:nvSpPr>
            <p:cNvPr id="2" name="Rectangle 1"/>
            <p:cNvSpPr/>
            <p:nvPr/>
          </p:nvSpPr>
          <p:spPr>
            <a:xfrm>
              <a:off x="345156" y="2191871"/>
              <a:ext cx="5168138" cy="61856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5665118" y="2191871"/>
              <a:ext cx="5168138" cy="61856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501819" y="2191872"/>
            <a:ext cx="5347652" cy="6185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Header goes here</a:t>
            </a:r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6329097" y="2191871"/>
            <a:ext cx="5347652" cy="6185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Header goes here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501820" y="2944813"/>
            <a:ext cx="5346362" cy="3308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6330387" y="2944813"/>
            <a:ext cx="5346362" cy="3308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045093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_Footer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1740633"/>
            <a:ext cx="11488256" cy="3946449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>
      <p:ext uri="{BB962C8B-B14F-4D97-AF65-F5344CB8AC3E}">
        <p14:creationId xmlns:p14="http://schemas.microsoft.com/office/powerpoint/2010/main" val="146031416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Footer Right">
    <p:bg>
      <p:bgPr>
        <a:solidFill>
          <a:srgbClr val="6EF4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1740633"/>
            <a:ext cx="11488256" cy="3946449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>
      <p:ext uri="{BB962C8B-B14F-4D97-AF65-F5344CB8AC3E}">
        <p14:creationId xmlns:p14="http://schemas.microsoft.com/office/powerpoint/2010/main" val="246485344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_Footer R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1740633"/>
            <a:ext cx="11488256" cy="3946449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tx1"/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>
      <p:ext uri="{BB962C8B-B14F-4D97-AF65-F5344CB8AC3E}">
        <p14:creationId xmlns:p14="http://schemas.microsoft.com/office/powerpoint/2010/main" val="8243524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1208117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Title Slide">
    <p:bg>
      <p:bgPr>
        <a:solidFill>
          <a:srgbClr val="6EF4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1186857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662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/>
          <p:cNvSpPr/>
          <p:nvPr/>
        </p:nvSpPr>
        <p:spPr>
          <a:xfrm>
            <a:off x="7714965" y="1218218"/>
            <a:ext cx="2503855" cy="2503855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4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7" name="Oval 6"/>
          <p:cNvSpPr/>
          <p:nvPr/>
        </p:nvSpPr>
        <p:spPr>
          <a:xfrm>
            <a:off x="8788500" y="3077689"/>
            <a:ext cx="2503855" cy="2503855"/>
          </a:xfrm>
          <a:prstGeom prst="ellipse">
            <a:avLst/>
          </a:prstGeom>
          <a:solidFill>
            <a:schemeClr val="accent3">
              <a:lumMod val="75000"/>
              <a:alpha val="74000"/>
            </a:schemeClr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alpha val="50000"/>
              <a:hueOff val="4900445"/>
              <a:satOff val="-20388"/>
              <a:lumOff val="4804"/>
              <a:alphaOff val="0"/>
            </a:schemeClr>
          </a:fillRef>
          <a:effectRef idx="0">
            <a:schemeClr val="accent4">
              <a:alpha val="50000"/>
              <a:hueOff val="4900445"/>
              <a:satOff val="-20388"/>
              <a:lumOff val="4804"/>
              <a:alphaOff val="0"/>
            </a:schemeClr>
          </a:effectRef>
          <a:fontRef idx="minor">
            <a:schemeClr val="tx1"/>
          </a:fontRef>
        </p:style>
      </p:sp>
      <p:sp>
        <p:nvSpPr>
          <p:cNvPr id="8" name="Oval 7"/>
          <p:cNvSpPr/>
          <p:nvPr/>
        </p:nvSpPr>
        <p:spPr>
          <a:xfrm>
            <a:off x="6641431" y="3077689"/>
            <a:ext cx="2503855" cy="2503855"/>
          </a:xfrm>
          <a:prstGeom prst="ellipse">
            <a:avLst/>
          </a:prstGeom>
          <a:solidFill>
            <a:schemeClr val="bg2">
              <a:lumMod val="90000"/>
              <a:alpha val="75000"/>
            </a:schemeClr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alpha val="50000"/>
              <a:hueOff val="9800891"/>
              <a:satOff val="-40777"/>
              <a:lumOff val="9608"/>
              <a:alphaOff val="0"/>
            </a:schemeClr>
          </a:fillRef>
          <a:effectRef idx="0">
            <a:schemeClr val="accent4">
              <a:alpha val="50000"/>
              <a:hueOff val="9800891"/>
              <a:satOff val="-40777"/>
              <a:lumOff val="9608"/>
              <a:alphaOff val="0"/>
            </a:schemeClr>
          </a:effectRef>
          <a:fontRef idx="minor">
            <a:schemeClr val="tx1"/>
          </a:fontRef>
        </p:style>
      </p:sp>
      <p:sp>
        <p:nvSpPr>
          <p:cNvPr id="10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5481904" cy="708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5481904" cy="9706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2131622"/>
            <a:ext cx="5481904" cy="394644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>
      <p:ext uri="{BB962C8B-B14F-4D97-AF65-F5344CB8AC3E}">
        <p14:creationId xmlns:p14="http://schemas.microsoft.com/office/powerpoint/2010/main" val="113445154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and content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639417" y="926250"/>
            <a:ext cx="6039678" cy="1211408"/>
          </a:xfrm>
        </p:spPr>
        <p:txBody>
          <a:bodyPr wrap="square" anchor="t">
            <a:noAutofit/>
          </a:bodyPr>
          <a:lstStyle>
            <a:lvl1pPr>
              <a:defRPr sz="44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39417" y="2363077"/>
            <a:ext cx="6039678" cy="443742"/>
          </a:xfrm>
        </p:spPr>
        <p:txBody>
          <a:bodyPr wrap="square" anchor="t">
            <a:noAutofit/>
          </a:bodyPr>
          <a:lstStyle>
            <a:lvl1pPr marL="0" indent="0">
              <a:buNone/>
              <a:defRPr sz="2000" b="1" i="0" spc="30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18"/>
          <p:cNvSpPr>
            <a:spLocks noGrp="1"/>
          </p:cNvSpPr>
          <p:nvPr>
            <p:ph type="body" sz="quarter" idx="10"/>
          </p:nvPr>
        </p:nvSpPr>
        <p:spPr>
          <a:xfrm>
            <a:off x="639417" y="3160643"/>
            <a:ext cx="6039678" cy="2805166"/>
          </a:xfrm>
        </p:spPr>
        <p:txBody>
          <a:bodyPr wrap="square">
            <a:noAutofit/>
          </a:bodyPr>
          <a:lstStyle>
            <a:lvl1pPr>
              <a:defRPr sz="1800" b="0" i="0">
                <a:latin typeface="Futura PT Book" charset="0"/>
                <a:ea typeface="Futura PT Book" charset="0"/>
                <a:cs typeface="Futura PT Book" charset="0"/>
              </a:defRPr>
            </a:lvl1pPr>
            <a:lvl2pPr marL="449263" indent="-225425">
              <a:tabLst/>
              <a:defRPr sz="1600" b="0" i="0">
                <a:latin typeface="Futura PT Book" charset="0"/>
                <a:ea typeface="Futura PT Book" charset="0"/>
                <a:cs typeface="Futura PT Book" charset="0"/>
              </a:defRPr>
            </a:lvl2pPr>
            <a:lvl3pPr marL="673100" indent="-223838">
              <a:tabLst/>
              <a:defRPr sz="1400" b="0" i="0">
                <a:latin typeface="Futura PT Book" charset="0"/>
                <a:ea typeface="Futura PT Book" charset="0"/>
                <a:cs typeface="Futura PT Book" charset="0"/>
              </a:defRPr>
            </a:lvl3pPr>
            <a:lvl4pPr marL="898525" indent="-225425">
              <a:tabLst/>
              <a:defRPr sz="1200" b="0" i="0">
                <a:latin typeface="Futura PT Book" charset="0"/>
                <a:ea typeface="Futura PT Book" charset="0"/>
                <a:cs typeface="Futura PT Book" charset="0"/>
              </a:defRPr>
            </a:lvl4pPr>
            <a:lvl5pPr marL="1157288" indent="-258763">
              <a:tabLst/>
              <a:defRPr sz="1100" b="0" i="0">
                <a:latin typeface="Futura PT Book" charset="0"/>
                <a:ea typeface="Futura PT Book" charset="0"/>
                <a:cs typeface="Futura PT Book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017114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Custom Layout">
    <p:bg>
      <p:bgPr>
        <a:solidFill>
          <a:srgbClr val="6EF4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73075" y="2500593"/>
            <a:ext cx="11245850" cy="19510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algn="ctr"/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Title page copy is </a:t>
            </a:r>
            <a:r>
              <a:rPr lang="en-US" sz="5400" b="1" dirty="0" err="1">
                <a:latin typeface="Futura PT Heavy" charset="0"/>
                <a:ea typeface="Futura PT Heavy" charset="0"/>
                <a:cs typeface="Futura PT Heavy" charset="0"/>
              </a:rPr>
              <a:t>Futura</a:t>
            </a:r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 heavy </a:t>
            </a:r>
            <a:b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</a:br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in sentence case and is centered</a:t>
            </a:r>
          </a:p>
        </p:txBody>
      </p:sp>
    </p:spTree>
    <p:extLst>
      <p:ext uri="{BB962C8B-B14F-4D97-AF65-F5344CB8AC3E}">
        <p14:creationId xmlns:p14="http://schemas.microsoft.com/office/powerpoint/2010/main" val="194349536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639417" y="926250"/>
            <a:ext cx="6039678" cy="1211408"/>
          </a:xfrm>
        </p:spPr>
        <p:txBody>
          <a:bodyPr wrap="square" anchor="t">
            <a:no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39417" y="2363077"/>
            <a:ext cx="6039678" cy="443742"/>
          </a:xfrm>
        </p:spPr>
        <p:txBody>
          <a:bodyPr wrap="square" anchor="t">
            <a:noAutofit/>
          </a:bodyPr>
          <a:lstStyle>
            <a:lvl1pPr marL="0" indent="0">
              <a:buNone/>
              <a:defRPr sz="2000" b="1" i="0" spc="30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6432120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7C813-B111-4DC3-8893-51358ECF16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45A5C1-0F31-405B-B723-AA2207370C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7490C0-E4B5-4427-92F7-6B20EDCF75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990D2-2B18-4737-9635-DE86129D9B2A}" type="datetimeFigureOut">
              <a:rPr lang="en-GB" smtClean="0"/>
              <a:t>28/09/2018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EFF1F2-1B73-48F5-880F-E73CC6F9E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B06D3-172B-427B-8287-743E99617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8BCF3F-61B3-48A6-BE18-2813C2514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79101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73075" y="2500593"/>
            <a:ext cx="11245850" cy="19510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i="0">
                <a:solidFill>
                  <a:schemeClr val="bg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algn="ctr"/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Title page copy is </a:t>
            </a:r>
            <a:r>
              <a:rPr lang="en-US" sz="5400" b="1" dirty="0" err="1">
                <a:latin typeface="Futura PT Heavy" charset="0"/>
                <a:ea typeface="Futura PT Heavy" charset="0"/>
                <a:cs typeface="Futura PT Heavy" charset="0"/>
              </a:rPr>
              <a:t>Futura</a:t>
            </a:r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 heavy </a:t>
            </a:r>
            <a:b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</a:br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in sentence case and is centered</a:t>
            </a:r>
          </a:p>
        </p:txBody>
      </p:sp>
    </p:spTree>
    <p:extLst>
      <p:ext uri="{BB962C8B-B14F-4D97-AF65-F5344CB8AC3E}">
        <p14:creationId xmlns:p14="http://schemas.microsoft.com/office/powerpoint/2010/main" val="29693237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Footer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1765852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2484219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2105651" y="3152338"/>
            <a:ext cx="7967265" cy="2221767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>
      <p:ext uri="{BB962C8B-B14F-4D97-AF65-F5344CB8AC3E}">
        <p14:creationId xmlns:p14="http://schemas.microsoft.com/office/powerpoint/2010/main" val="30050152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Footer Right">
    <p:bg>
      <p:bgPr>
        <a:solidFill>
          <a:srgbClr val="6EF4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1765852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2484219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2105651" y="3152338"/>
            <a:ext cx="7967265" cy="2221767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>
      <p:ext uri="{BB962C8B-B14F-4D97-AF65-F5344CB8AC3E}">
        <p14:creationId xmlns:p14="http://schemas.microsoft.com/office/powerpoint/2010/main" val="14805715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1_Footer Righ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1765852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solidFill>
                  <a:schemeClr val="bg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2484219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solidFill>
                  <a:schemeClr val="bg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2105651" y="3152338"/>
            <a:ext cx="7967265" cy="2221767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bg1"/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>
      <p:ext uri="{BB962C8B-B14F-4D97-AF65-F5344CB8AC3E}">
        <p14:creationId xmlns:p14="http://schemas.microsoft.com/office/powerpoint/2010/main" val="6447719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5_Footer R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1740633"/>
            <a:ext cx="11488256" cy="3946449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tx1"/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>
      <p:ext uri="{BB962C8B-B14F-4D97-AF65-F5344CB8AC3E}">
        <p14:creationId xmlns:p14="http://schemas.microsoft.com/office/powerpoint/2010/main" val="31844441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_Footer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5481904" cy="708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5481904" cy="9706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2131622"/>
            <a:ext cx="5481904" cy="394644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>
      <p:ext uri="{BB962C8B-B14F-4D97-AF65-F5344CB8AC3E}">
        <p14:creationId xmlns:p14="http://schemas.microsoft.com/office/powerpoint/2010/main" val="36810979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image" Target="../media/image2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fld id="{0C5990D2-2B18-4737-9635-DE86129D9B2A}" type="datetimeFigureOut">
              <a:rPr lang="en-GB" smtClean="0"/>
              <a:t>28/09/2018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fld id="{F28BCF3F-61B3-48A6-BE18-2813C2514D50}" type="slidenum">
              <a:rPr lang="en-GB" smtClean="0"/>
              <a:t>‹#›</a:t>
            </a:fld>
            <a:endParaRPr lang="en-GB"/>
          </a:p>
        </p:txBody>
      </p:sp>
      <p:grpSp>
        <p:nvGrpSpPr>
          <p:cNvPr id="7" name="Group 6"/>
          <p:cNvGrpSpPr/>
          <p:nvPr/>
        </p:nvGrpSpPr>
        <p:grpSpPr>
          <a:xfrm>
            <a:off x="179673" y="6455963"/>
            <a:ext cx="11832655" cy="253843"/>
            <a:chOff x="179673" y="6151839"/>
            <a:chExt cx="11832655" cy="253843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3" cstate="screen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79673" y="6151839"/>
              <a:ext cx="654718" cy="253843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4" cstate="screen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317238" y="6178012"/>
              <a:ext cx="695090" cy="2014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888084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Futura PT Heavy" charset="0"/>
          <a:ea typeface="Futura PT Heavy" charset="0"/>
          <a:cs typeface="Futura PT Heavy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Futura PT Book" charset="0"/>
          <a:ea typeface="Futura PT Book" charset="0"/>
          <a:cs typeface="Futura PT Book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Futura PT Book" charset="0"/>
          <a:ea typeface="Futura PT Book" charset="0"/>
          <a:cs typeface="Futura PT Book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Futura PT Book" charset="0"/>
          <a:ea typeface="Futura PT Book" charset="0"/>
          <a:cs typeface="Futura PT Book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Futura PT Book" charset="0"/>
          <a:ea typeface="Futura PT Book" charset="0"/>
          <a:cs typeface="Futura PT Book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Futura PT Book" charset="0"/>
          <a:ea typeface="Futura PT Book" charset="0"/>
          <a:cs typeface="Futura PT Book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.jp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36063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E7445811-9E14-4BAD-8BC8-773EF22FC5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45156" y="684000"/>
            <a:ext cx="11488256" cy="708025"/>
          </a:xfrm>
        </p:spPr>
        <p:txBody>
          <a:bodyPr/>
          <a:lstStyle/>
          <a:p>
            <a:r>
              <a:rPr lang="en-GB" dirty="0"/>
              <a:t>Why use the cloud?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393B5873-26AB-449B-89B9-848D81BC29A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Intelligent Services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77E4B746-A1B8-4E4C-8C19-3391A6B3788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AI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F29B2E-0DFD-4BB0-A57B-19F6BE38080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Planet-Scale Databases</a:t>
            </a:r>
          </a:p>
        </p:txBody>
      </p:sp>
    </p:spTree>
    <p:extLst>
      <p:ext uri="{BB962C8B-B14F-4D97-AF65-F5344CB8AC3E}">
        <p14:creationId xmlns:p14="http://schemas.microsoft.com/office/powerpoint/2010/main" val="3507007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065BE48-C9D0-485B-857F-6AB76DD88AC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GB" dirty="0"/>
              <a:t>Why Azure?</a:t>
            </a:r>
            <a:endParaRPr lang="en-GB" sz="3000" dirty="0">
              <a:solidFill>
                <a:schemeClr val="tx2"/>
              </a:solidFill>
            </a:endParaRPr>
          </a:p>
          <a:p>
            <a:r>
              <a:rPr lang="en-GB" sz="3000" dirty="0">
                <a:solidFill>
                  <a:schemeClr val="accent3"/>
                </a:solidFill>
              </a:rPr>
              <a:t>“Microsoft are money-grabbing *********s”</a:t>
            </a:r>
          </a:p>
        </p:txBody>
      </p:sp>
    </p:spTree>
    <p:extLst>
      <p:ext uri="{BB962C8B-B14F-4D97-AF65-F5344CB8AC3E}">
        <p14:creationId xmlns:p14="http://schemas.microsoft.com/office/powerpoint/2010/main" val="12875239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E7445811-9E14-4BAD-8BC8-773EF22FC5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45156" y="684000"/>
            <a:ext cx="11488256" cy="708025"/>
          </a:xfrm>
        </p:spPr>
        <p:txBody>
          <a:bodyPr/>
          <a:lstStyle/>
          <a:p>
            <a:r>
              <a:rPr lang="en-GB" dirty="0"/>
              <a:t>Why Azure?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CE29C9A8-9118-4436-946C-26809F63910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Cost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393B5873-26AB-449B-89B9-848D81BC29A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Familiarity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77E4B746-A1B8-4E4C-8C19-3391A6B3788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GB" dirty="0"/>
              <a:t>Resources</a:t>
            </a:r>
          </a:p>
        </p:txBody>
      </p:sp>
    </p:spTree>
    <p:extLst>
      <p:ext uri="{BB962C8B-B14F-4D97-AF65-F5344CB8AC3E}">
        <p14:creationId xmlns:p14="http://schemas.microsoft.com/office/powerpoint/2010/main" val="35870805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86AC4008-886A-4ABC-9AAB-C307685B210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95" r="24695"/>
          <a:stretch>
            <a:fillRect/>
          </a:stretch>
        </p:blipFill>
        <p:spPr>
          <a:effectLst/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BE21F89-4146-428E-80FF-F1E86085089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Compute Options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E723E31-853D-4411-B7BB-B90ECE32F4A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GB" sz="2400" dirty="0">
                <a:solidFill>
                  <a:schemeClr val="bg1">
                    <a:lumMod val="65000"/>
                  </a:schemeClr>
                </a:solidFill>
              </a:rPr>
              <a:t>But I just want to run ‘Hello, World’!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776EC2A-63CA-49F3-A2A8-AA8AA447B7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Virtual Machines (VMs)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VM Scale Sets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Cloud Services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App Services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Service Fabric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Containers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Container orchestrators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Azure Functions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Probably a dozen more since creating this slide…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795503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CBB72FFB-C9C5-4F62-B4BC-98F9415881C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48" b="7648"/>
          <a:stretch>
            <a:fillRect/>
          </a:stretch>
        </p:blipFill>
        <p:spPr/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BE21F89-4146-428E-80FF-F1E86085089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Database Options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E723E31-853D-4411-B7BB-B90ECE32F4A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DELETE FROM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OrderInformation</a:t>
            </a:r>
            <a:endParaRPr lang="en-GB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GB" dirty="0">
                <a:solidFill>
                  <a:schemeClr val="accent2"/>
                </a:solidFill>
              </a:rPr>
              <a:t>-- WHERE Id = 582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776EC2A-63CA-49F3-A2A8-AA8AA447B7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2400" dirty="0"/>
              <a:t>SQL Azure for relational data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2400" dirty="0" err="1"/>
              <a:t>CosmosDB</a:t>
            </a:r>
            <a:r>
              <a:rPr lang="en-GB" sz="2400" dirty="0"/>
              <a:t> for documents, graphs, everything else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2400" dirty="0" err="1"/>
              <a:t>Redis</a:t>
            </a:r>
            <a:r>
              <a:rPr lang="en-GB" sz="2400" dirty="0"/>
              <a:t> as a caching layer</a:t>
            </a:r>
          </a:p>
        </p:txBody>
      </p:sp>
    </p:spTree>
    <p:extLst>
      <p:ext uri="{BB962C8B-B14F-4D97-AF65-F5344CB8AC3E}">
        <p14:creationId xmlns:p14="http://schemas.microsoft.com/office/powerpoint/2010/main" val="24379512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1ECE4081-171E-414B-8253-D5A3DC67051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22" r="18722"/>
          <a:stretch>
            <a:fillRect/>
          </a:stretch>
        </p:blipFill>
        <p:spPr>
          <a:xfrm>
            <a:off x="6095999" y="-1"/>
            <a:ext cx="6498771" cy="7311117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BE21F89-4146-428E-80FF-F1E86085089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Service Bus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E723E31-853D-4411-B7BB-B90ECE32F4A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Why would I ever need that?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776EC2A-63CA-49F3-A2A8-AA8AA447B7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2400" dirty="0"/>
              <a:t>Traditional communication is request/response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2400" dirty="0"/>
              <a:t>What happens is the receiver is unavailable?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2400" dirty="0"/>
              <a:t>Messaging improves reliability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2400" dirty="0"/>
              <a:t>Messaging patterns improve flexibility</a:t>
            </a:r>
          </a:p>
        </p:txBody>
      </p:sp>
    </p:spTree>
    <p:extLst>
      <p:ext uri="{BB962C8B-B14F-4D97-AF65-F5344CB8AC3E}">
        <p14:creationId xmlns:p14="http://schemas.microsoft.com/office/powerpoint/2010/main" val="38265570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21425F7-9E1C-48D9-8DDF-FA69440379E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34332" y="2500593"/>
            <a:ext cx="11245850" cy="1951038"/>
          </a:xfrm>
        </p:spPr>
        <p:txBody>
          <a:bodyPr/>
          <a:lstStyle/>
          <a:p>
            <a:r>
              <a:rPr lang="en-GB" dirty="0"/>
              <a:t>Labs</a:t>
            </a:r>
          </a:p>
        </p:txBody>
      </p:sp>
      <p:sp>
        <p:nvSpPr>
          <p:cNvPr id="3" name="Shape 2754">
            <a:extLst>
              <a:ext uri="{FF2B5EF4-FFF2-40B4-BE49-F238E27FC236}">
                <a16:creationId xmlns:a16="http://schemas.microsoft.com/office/drawing/2014/main" id="{0CEA6441-10B8-44CB-8137-0A0D06EEE557}"/>
              </a:ext>
            </a:extLst>
          </p:cNvPr>
          <p:cNvSpPr/>
          <p:nvPr/>
        </p:nvSpPr>
        <p:spPr>
          <a:xfrm>
            <a:off x="4989487" y="2634343"/>
            <a:ext cx="442484" cy="4867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5709"/>
                </a:moveTo>
                <a:cubicBezTo>
                  <a:pt x="10203" y="15709"/>
                  <a:pt x="9720" y="16149"/>
                  <a:pt x="9720" y="16691"/>
                </a:cubicBezTo>
                <a:cubicBezTo>
                  <a:pt x="9720" y="17233"/>
                  <a:pt x="10203" y="17673"/>
                  <a:pt x="10800" y="17673"/>
                </a:cubicBezTo>
                <a:cubicBezTo>
                  <a:pt x="11396" y="17673"/>
                  <a:pt x="11880" y="17233"/>
                  <a:pt x="11880" y="16691"/>
                </a:cubicBezTo>
                <a:cubicBezTo>
                  <a:pt x="11880" y="16149"/>
                  <a:pt x="11396" y="15709"/>
                  <a:pt x="10800" y="15709"/>
                </a:cubicBezTo>
                <a:moveTo>
                  <a:pt x="12960" y="10800"/>
                </a:moveTo>
                <a:cubicBezTo>
                  <a:pt x="12363" y="10800"/>
                  <a:pt x="11880" y="11240"/>
                  <a:pt x="11880" y="11782"/>
                </a:cubicBezTo>
                <a:cubicBezTo>
                  <a:pt x="11880" y="12324"/>
                  <a:pt x="12363" y="12764"/>
                  <a:pt x="12960" y="12764"/>
                </a:cubicBezTo>
                <a:cubicBezTo>
                  <a:pt x="13556" y="12764"/>
                  <a:pt x="14040" y="12324"/>
                  <a:pt x="14040" y="11782"/>
                </a:cubicBezTo>
                <a:cubicBezTo>
                  <a:pt x="14040" y="11240"/>
                  <a:pt x="13556" y="10800"/>
                  <a:pt x="12960" y="10800"/>
                </a:cubicBezTo>
                <a:moveTo>
                  <a:pt x="15660" y="14727"/>
                </a:moveTo>
                <a:cubicBezTo>
                  <a:pt x="15362" y="14727"/>
                  <a:pt x="15120" y="14947"/>
                  <a:pt x="15120" y="15218"/>
                </a:cubicBezTo>
                <a:cubicBezTo>
                  <a:pt x="15120" y="15490"/>
                  <a:pt x="15362" y="15709"/>
                  <a:pt x="15660" y="15709"/>
                </a:cubicBezTo>
                <a:cubicBezTo>
                  <a:pt x="15958" y="15709"/>
                  <a:pt x="16200" y="15490"/>
                  <a:pt x="16200" y="15218"/>
                </a:cubicBezTo>
                <a:cubicBezTo>
                  <a:pt x="16200" y="14947"/>
                  <a:pt x="15958" y="14727"/>
                  <a:pt x="15660" y="14727"/>
                </a:cubicBezTo>
                <a:moveTo>
                  <a:pt x="16740" y="17673"/>
                </a:moveTo>
                <a:cubicBezTo>
                  <a:pt x="16442" y="17673"/>
                  <a:pt x="16200" y="17892"/>
                  <a:pt x="16200" y="18164"/>
                </a:cubicBezTo>
                <a:cubicBezTo>
                  <a:pt x="16200" y="18435"/>
                  <a:pt x="16442" y="18655"/>
                  <a:pt x="16740" y="18655"/>
                </a:cubicBezTo>
                <a:cubicBezTo>
                  <a:pt x="17038" y="18655"/>
                  <a:pt x="17280" y="18435"/>
                  <a:pt x="17280" y="18164"/>
                </a:cubicBezTo>
                <a:cubicBezTo>
                  <a:pt x="17280" y="17892"/>
                  <a:pt x="17038" y="17673"/>
                  <a:pt x="16740" y="17673"/>
                </a:cubicBezTo>
                <a:moveTo>
                  <a:pt x="7020" y="13745"/>
                </a:moveTo>
                <a:cubicBezTo>
                  <a:pt x="6722" y="13745"/>
                  <a:pt x="6480" y="13525"/>
                  <a:pt x="6480" y="13255"/>
                </a:cubicBezTo>
                <a:cubicBezTo>
                  <a:pt x="6480" y="12983"/>
                  <a:pt x="6722" y="12764"/>
                  <a:pt x="7020" y="12764"/>
                </a:cubicBezTo>
                <a:cubicBezTo>
                  <a:pt x="7318" y="12764"/>
                  <a:pt x="7560" y="12983"/>
                  <a:pt x="7560" y="13255"/>
                </a:cubicBezTo>
                <a:cubicBezTo>
                  <a:pt x="7560" y="13525"/>
                  <a:pt x="7318" y="13745"/>
                  <a:pt x="7020" y="13745"/>
                </a:cubicBezTo>
                <a:moveTo>
                  <a:pt x="7020" y="11782"/>
                </a:moveTo>
                <a:cubicBezTo>
                  <a:pt x="6126" y="11782"/>
                  <a:pt x="5400" y="12441"/>
                  <a:pt x="5400" y="13255"/>
                </a:cubicBezTo>
                <a:cubicBezTo>
                  <a:pt x="5400" y="14068"/>
                  <a:pt x="6126" y="14727"/>
                  <a:pt x="7020" y="14727"/>
                </a:cubicBezTo>
                <a:cubicBezTo>
                  <a:pt x="7914" y="14727"/>
                  <a:pt x="8640" y="14068"/>
                  <a:pt x="8640" y="13255"/>
                </a:cubicBezTo>
                <a:cubicBezTo>
                  <a:pt x="8640" y="12441"/>
                  <a:pt x="7914" y="11782"/>
                  <a:pt x="7020" y="11782"/>
                </a:cubicBezTo>
                <a:moveTo>
                  <a:pt x="16200" y="20618"/>
                </a:moveTo>
                <a:lnTo>
                  <a:pt x="5400" y="20618"/>
                </a:lnTo>
                <a:cubicBezTo>
                  <a:pt x="5224" y="20618"/>
                  <a:pt x="1080" y="20574"/>
                  <a:pt x="1080" y="16691"/>
                </a:cubicBezTo>
                <a:cubicBezTo>
                  <a:pt x="1080" y="12965"/>
                  <a:pt x="3149" y="11214"/>
                  <a:pt x="4975" y="9670"/>
                </a:cubicBezTo>
                <a:cubicBezTo>
                  <a:pt x="6031" y="8777"/>
                  <a:pt x="7028" y="7920"/>
                  <a:pt x="7400" y="6808"/>
                </a:cubicBezTo>
                <a:cubicBezTo>
                  <a:pt x="7683" y="6848"/>
                  <a:pt x="7974" y="6878"/>
                  <a:pt x="8279" y="6878"/>
                </a:cubicBezTo>
                <a:cubicBezTo>
                  <a:pt x="9182" y="6878"/>
                  <a:pt x="10166" y="6687"/>
                  <a:pt x="11184" y="6177"/>
                </a:cubicBezTo>
                <a:cubicBezTo>
                  <a:pt x="12256" y="5642"/>
                  <a:pt x="13226" y="5425"/>
                  <a:pt x="14040" y="5367"/>
                </a:cubicBezTo>
                <a:lnTo>
                  <a:pt x="14040" y="5891"/>
                </a:lnTo>
                <a:cubicBezTo>
                  <a:pt x="14040" y="7483"/>
                  <a:pt x="15296" y="8546"/>
                  <a:pt x="16625" y="9670"/>
                </a:cubicBezTo>
                <a:cubicBezTo>
                  <a:pt x="18451" y="11214"/>
                  <a:pt x="20520" y="12965"/>
                  <a:pt x="20520" y="16691"/>
                </a:cubicBezTo>
                <a:cubicBezTo>
                  <a:pt x="20520" y="20474"/>
                  <a:pt x="16637" y="20614"/>
                  <a:pt x="16200" y="20618"/>
                </a:cubicBezTo>
                <a:moveTo>
                  <a:pt x="14040" y="2945"/>
                </a:moveTo>
                <a:lnTo>
                  <a:pt x="14040" y="4432"/>
                </a:lnTo>
                <a:cubicBezTo>
                  <a:pt x="13069" y="4489"/>
                  <a:pt x="11917" y="4734"/>
                  <a:pt x="10654" y="5365"/>
                </a:cubicBezTo>
                <a:cubicBezTo>
                  <a:pt x="9547" y="5920"/>
                  <a:pt x="8485" y="6015"/>
                  <a:pt x="7560" y="5894"/>
                </a:cubicBezTo>
                <a:lnTo>
                  <a:pt x="7560" y="5891"/>
                </a:lnTo>
                <a:lnTo>
                  <a:pt x="7560" y="2945"/>
                </a:lnTo>
                <a:cubicBezTo>
                  <a:pt x="7560" y="2945"/>
                  <a:pt x="14040" y="2945"/>
                  <a:pt x="14040" y="2945"/>
                </a:cubicBezTo>
                <a:close/>
                <a:moveTo>
                  <a:pt x="5400" y="982"/>
                </a:moveTo>
                <a:lnTo>
                  <a:pt x="16200" y="982"/>
                </a:lnTo>
                <a:lnTo>
                  <a:pt x="16200" y="1964"/>
                </a:lnTo>
                <a:lnTo>
                  <a:pt x="5400" y="1964"/>
                </a:lnTo>
                <a:cubicBezTo>
                  <a:pt x="5400" y="1964"/>
                  <a:pt x="5400" y="982"/>
                  <a:pt x="5400" y="982"/>
                </a:cubicBezTo>
                <a:close/>
                <a:moveTo>
                  <a:pt x="15120" y="5891"/>
                </a:moveTo>
                <a:lnTo>
                  <a:pt x="15120" y="2945"/>
                </a:lnTo>
                <a:lnTo>
                  <a:pt x="16200" y="2945"/>
                </a:lnTo>
                <a:cubicBezTo>
                  <a:pt x="16796" y="2945"/>
                  <a:pt x="17280" y="2505"/>
                  <a:pt x="17280" y="1964"/>
                </a:cubicBezTo>
                <a:lnTo>
                  <a:pt x="17280" y="982"/>
                </a:lnTo>
                <a:cubicBezTo>
                  <a:pt x="17280" y="440"/>
                  <a:pt x="16796" y="0"/>
                  <a:pt x="16200" y="0"/>
                </a:cubicBezTo>
                <a:lnTo>
                  <a:pt x="5400" y="0"/>
                </a:lnTo>
                <a:cubicBezTo>
                  <a:pt x="4803" y="0"/>
                  <a:pt x="4320" y="440"/>
                  <a:pt x="4320" y="982"/>
                </a:cubicBezTo>
                <a:lnTo>
                  <a:pt x="4320" y="1964"/>
                </a:lnTo>
                <a:cubicBezTo>
                  <a:pt x="4320" y="2505"/>
                  <a:pt x="4803" y="2945"/>
                  <a:pt x="5400" y="2945"/>
                </a:cubicBezTo>
                <a:lnTo>
                  <a:pt x="6480" y="2945"/>
                </a:lnTo>
                <a:lnTo>
                  <a:pt x="6480" y="5891"/>
                </a:lnTo>
                <a:cubicBezTo>
                  <a:pt x="6480" y="8836"/>
                  <a:pt x="0" y="9818"/>
                  <a:pt x="0" y="16691"/>
                </a:cubicBezTo>
                <a:cubicBezTo>
                  <a:pt x="0" y="21600"/>
                  <a:pt x="5400" y="21600"/>
                  <a:pt x="5400" y="21600"/>
                </a:cubicBezTo>
                <a:lnTo>
                  <a:pt x="16200" y="21600"/>
                </a:lnTo>
                <a:cubicBezTo>
                  <a:pt x="16200" y="21600"/>
                  <a:pt x="21600" y="21600"/>
                  <a:pt x="21600" y="16691"/>
                </a:cubicBezTo>
                <a:cubicBezTo>
                  <a:pt x="21600" y="9818"/>
                  <a:pt x="15120" y="8836"/>
                  <a:pt x="15120" y="5891"/>
                </a:cubicBezTo>
                <a:moveTo>
                  <a:pt x="5940" y="16691"/>
                </a:moveTo>
                <a:cubicBezTo>
                  <a:pt x="5642" y="16691"/>
                  <a:pt x="5400" y="16910"/>
                  <a:pt x="5400" y="17182"/>
                </a:cubicBezTo>
                <a:cubicBezTo>
                  <a:pt x="5400" y="17453"/>
                  <a:pt x="5642" y="17673"/>
                  <a:pt x="5940" y="17673"/>
                </a:cubicBezTo>
                <a:cubicBezTo>
                  <a:pt x="6238" y="17673"/>
                  <a:pt x="6480" y="17453"/>
                  <a:pt x="6480" y="17182"/>
                </a:cubicBezTo>
                <a:cubicBezTo>
                  <a:pt x="6480" y="16910"/>
                  <a:pt x="6238" y="16691"/>
                  <a:pt x="5940" y="16691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60958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4000"/>
          </a:p>
        </p:txBody>
      </p:sp>
    </p:spTree>
    <p:extLst>
      <p:ext uri="{BB962C8B-B14F-4D97-AF65-F5344CB8AC3E}">
        <p14:creationId xmlns:p14="http://schemas.microsoft.com/office/powerpoint/2010/main" val="30730977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065BE48-C9D0-485B-857F-6AB76DD88AC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Part 2: Cloud Design Patterns</a:t>
            </a:r>
          </a:p>
        </p:txBody>
      </p:sp>
    </p:spTree>
    <p:extLst>
      <p:ext uri="{BB962C8B-B14F-4D97-AF65-F5344CB8AC3E}">
        <p14:creationId xmlns:p14="http://schemas.microsoft.com/office/powerpoint/2010/main" val="1285321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0A0F282-35EB-45E9-89E8-569B00FF226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67601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21425F7-9E1C-48D9-8DDF-FA69440379E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34332" y="2500593"/>
            <a:ext cx="11245850" cy="1951038"/>
          </a:xfrm>
        </p:spPr>
        <p:txBody>
          <a:bodyPr/>
          <a:lstStyle/>
          <a:p>
            <a:r>
              <a:rPr lang="en-GB" dirty="0"/>
              <a:t>Labs</a:t>
            </a:r>
          </a:p>
        </p:txBody>
      </p:sp>
      <p:sp>
        <p:nvSpPr>
          <p:cNvPr id="3" name="Shape 2754">
            <a:extLst>
              <a:ext uri="{FF2B5EF4-FFF2-40B4-BE49-F238E27FC236}">
                <a16:creationId xmlns:a16="http://schemas.microsoft.com/office/drawing/2014/main" id="{0CEA6441-10B8-44CB-8137-0A0D06EEE557}"/>
              </a:ext>
            </a:extLst>
          </p:cNvPr>
          <p:cNvSpPr/>
          <p:nvPr/>
        </p:nvSpPr>
        <p:spPr>
          <a:xfrm>
            <a:off x="4989487" y="2634343"/>
            <a:ext cx="442484" cy="4867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5709"/>
                </a:moveTo>
                <a:cubicBezTo>
                  <a:pt x="10203" y="15709"/>
                  <a:pt x="9720" y="16149"/>
                  <a:pt x="9720" y="16691"/>
                </a:cubicBezTo>
                <a:cubicBezTo>
                  <a:pt x="9720" y="17233"/>
                  <a:pt x="10203" y="17673"/>
                  <a:pt x="10800" y="17673"/>
                </a:cubicBezTo>
                <a:cubicBezTo>
                  <a:pt x="11396" y="17673"/>
                  <a:pt x="11880" y="17233"/>
                  <a:pt x="11880" y="16691"/>
                </a:cubicBezTo>
                <a:cubicBezTo>
                  <a:pt x="11880" y="16149"/>
                  <a:pt x="11396" y="15709"/>
                  <a:pt x="10800" y="15709"/>
                </a:cubicBezTo>
                <a:moveTo>
                  <a:pt x="12960" y="10800"/>
                </a:moveTo>
                <a:cubicBezTo>
                  <a:pt x="12363" y="10800"/>
                  <a:pt x="11880" y="11240"/>
                  <a:pt x="11880" y="11782"/>
                </a:cubicBezTo>
                <a:cubicBezTo>
                  <a:pt x="11880" y="12324"/>
                  <a:pt x="12363" y="12764"/>
                  <a:pt x="12960" y="12764"/>
                </a:cubicBezTo>
                <a:cubicBezTo>
                  <a:pt x="13556" y="12764"/>
                  <a:pt x="14040" y="12324"/>
                  <a:pt x="14040" y="11782"/>
                </a:cubicBezTo>
                <a:cubicBezTo>
                  <a:pt x="14040" y="11240"/>
                  <a:pt x="13556" y="10800"/>
                  <a:pt x="12960" y="10800"/>
                </a:cubicBezTo>
                <a:moveTo>
                  <a:pt x="15660" y="14727"/>
                </a:moveTo>
                <a:cubicBezTo>
                  <a:pt x="15362" y="14727"/>
                  <a:pt x="15120" y="14947"/>
                  <a:pt x="15120" y="15218"/>
                </a:cubicBezTo>
                <a:cubicBezTo>
                  <a:pt x="15120" y="15490"/>
                  <a:pt x="15362" y="15709"/>
                  <a:pt x="15660" y="15709"/>
                </a:cubicBezTo>
                <a:cubicBezTo>
                  <a:pt x="15958" y="15709"/>
                  <a:pt x="16200" y="15490"/>
                  <a:pt x="16200" y="15218"/>
                </a:cubicBezTo>
                <a:cubicBezTo>
                  <a:pt x="16200" y="14947"/>
                  <a:pt x="15958" y="14727"/>
                  <a:pt x="15660" y="14727"/>
                </a:cubicBezTo>
                <a:moveTo>
                  <a:pt x="16740" y="17673"/>
                </a:moveTo>
                <a:cubicBezTo>
                  <a:pt x="16442" y="17673"/>
                  <a:pt x="16200" y="17892"/>
                  <a:pt x="16200" y="18164"/>
                </a:cubicBezTo>
                <a:cubicBezTo>
                  <a:pt x="16200" y="18435"/>
                  <a:pt x="16442" y="18655"/>
                  <a:pt x="16740" y="18655"/>
                </a:cubicBezTo>
                <a:cubicBezTo>
                  <a:pt x="17038" y="18655"/>
                  <a:pt x="17280" y="18435"/>
                  <a:pt x="17280" y="18164"/>
                </a:cubicBezTo>
                <a:cubicBezTo>
                  <a:pt x="17280" y="17892"/>
                  <a:pt x="17038" y="17673"/>
                  <a:pt x="16740" y="17673"/>
                </a:cubicBezTo>
                <a:moveTo>
                  <a:pt x="7020" y="13745"/>
                </a:moveTo>
                <a:cubicBezTo>
                  <a:pt x="6722" y="13745"/>
                  <a:pt x="6480" y="13525"/>
                  <a:pt x="6480" y="13255"/>
                </a:cubicBezTo>
                <a:cubicBezTo>
                  <a:pt x="6480" y="12983"/>
                  <a:pt x="6722" y="12764"/>
                  <a:pt x="7020" y="12764"/>
                </a:cubicBezTo>
                <a:cubicBezTo>
                  <a:pt x="7318" y="12764"/>
                  <a:pt x="7560" y="12983"/>
                  <a:pt x="7560" y="13255"/>
                </a:cubicBezTo>
                <a:cubicBezTo>
                  <a:pt x="7560" y="13525"/>
                  <a:pt x="7318" y="13745"/>
                  <a:pt x="7020" y="13745"/>
                </a:cubicBezTo>
                <a:moveTo>
                  <a:pt x="7020" y="11782"/>
                </a:moveTo>
                <a:cubicBezTo>
                  <a:pt x="6126" y="11782"/>
                  <a:pt x="5400" y="12441"/>
                  <a:pt x="5400" y="13255"/>
                </a:cubicBezTo>
                <a:cubicBezTo>
                  <a:pt x="5400" y="14068"/>
                  <a:pt x="6126" y="14727"/>
                  <a:pt x="7020" y="14727"/>
                </a:cubicBezTo>
                <a:cubicBezTo>
                  <a:pt x="7914" y="14727"/>
                  <a:pt x="8640" y="14068"/>
                  <a:pt x="8640" y="13255"/>
                </a:cubicBezTo>
                <a:cubicBezTo>
                  <a:pt x="8640" y="12441"/>
                  <a:pt x="7914" y="11782"/>
                  <a:pt x="7020" y="11782"/>
                </a:cubicBezTo>
                <a:moveTo>
                  <a:pt x="16200" y="20618"/>
                </a:moveTo>
                <a:lnTo>
                  <a:pt x="5400" y="20618"/>
                </a:lnTo>
                <a:cubicBezTo>
                  <a:pt x="5224" y="20618"/>
                  <a:pt x="1080" y="20574"/>
                  <a:pt x="1080" y="16691"/>
                </a:cubicBezTo>
                <a:cubicBezTo>
                  <a:pt x="1080" y="12965"/>
                  <a:pt x="3149" y="11214"/>
                  <a:pt x="4975" y="9670"/>
                </a:cubicBezTo>
                <a:cubicBezTo>
                  <a:pt x="6031" y="8777"/>
                  <a:pt x="7028" y="7920"/>
                  <a:pt x="7400" y="6808"/>
                </a:cubicBezTo>
                <a:cubicBezTo>
                  <a:pt x="7683" y="6848"/>
                  <a:pt x="7974" y="6878"/>
                  <a:pt x="8279" y="6878"/>
                </a:cubicBezTo>
                <a:cubicBezTo>
                  <a:pt x="9182" y="6878"/>
                  <a:pt x="10166" y="6687"/>
                  <a:pt x="11184" y="6177"/>
                </a:cubicBezTo>
                <a:cubicBezTo>
                  <a:pt x="12256" y="5642"/>
                  <a:pt x="13226" y="5425"/>
                  <a:pt x="14040" y="5367"/>
                </a:cubicBezTo>
                <a:lnTo>
                  <a:pt x="14040" y="5891"/>
                </a:lnTo>
                <a:cubicBezTo>
                  <a:pt x="14040" y="7483"/>
                  <a:pt x="15296" y="8546"/>
                  <a:pt x="16625" y="9670"/>
                </a:cubicBezTo>
                <a:cubicBezTo>
                  <a:pt x="18451" y="11214"/>
                  <a:pt x="20520" y="12965"/>
                  <a:pt x="20520" y="16691"/>
                </a:cubicBezTo>
                <a:cubicBezTo>
                  <a:pt x="20520" y="20474"/>
                  <a:pt x="16637" y="20614"/>
                  <a:pt x="16200" y="20618"/>
                </a:cubicBezTo>
                <a:moveTo>
                  <a:pt x="14040" y="2945"/>
                </a:moveTo>
                <a:lnTo>
                  <a:pt x="14040" y="4432"/>
                </a:lnTo>
                <a:cubicBezTo>
                  <a:pt x="13069" y="4489"/>
                  <a:pt x="11917" y="4734"/>
                  <a:pt x="10654" y="5365"/>
                </a:cubicBezTo>
                <a:cubicBezTo>
                  <a:pt x="9547" y="5920"/>
                  <a:pt x="8485" y="6015"/>
                  <a:pt x="7560" y="5894"/>
                </a:cubicBezTo>
                <a:lnTo>
                  <a:pt x="7560" y="5891"/>
                </a:lnTo>
                <a:lnTo>
                  <a:pt x="7560" y="2945"/>
                </a:lnTo>
                <a:cubicBezTo>
                  <a:pt x="7560" y="2945"/>
                  <a:pt x="14040" y="2945"/>
                  <a:pt x="14040" y="2945"/>
                </a:cubicBezTo>
                <a:close/>
                <a:moveTo>
                  <a:pt x="5400" y="982"/>
                </a:moveTo>
                <a:lnTo>
                  <a:pt x="16200" y="982"/>
                </a:lnTo>
                <a:lnTo>
                  <a:pt x="16200" y="1964"/>
                </a:lnTo>
                <a:lnTo>
                  <a:pt x="5400" y="1964"/>
                </a:lnTo>
                <a:cubicBezTo>
                  <a:pt x="5400" y="1964"/>
                  <a:pt x="5400" y="982"/>
                  <a:pt x="5400" y="982"/>
                </a:cubicBezTo>
                <a:close/>
                <a:moveTo>
                  <a:pt x="15120" y="5891"/>
                </a:moveTo>
                <a:lnTo>
                  <a:pt x="15120" y="2945"/>
                </a:lnTo>
                <a:lnTo>
                  <a:pt x="16200" y="2945"/>
                </a:lnTo>
                <a:cubicBezTo>
                  <a:pt x="16796" y="2945"/>
                  <a:pt x="17280" y="2505"/>
                  <a:pt x="17280" y="1964"/>
                </a:cubicBezTo>
                <a:lnTo>
                  <a:pt x="17280" y="982"/>
                </a:lnTo>
                <a:cubicBezTo>
                  <a:pt x="17280" y="440"/>
                  <a:pt x="16796" y="0"/>
                  <a:pt x="16200" y="0"/>
                </a:cubicBezTo>
                <a:lnTo>
                  <a:pt x="5400" y="0"/>
                </a:lnTo>
                <a:cubicBezTo>
                  <a:pt x="4803" y="0"/>
                  <a:pt x="4320" y="440"/>
                  <a:pt x="4320" y="982"/>
                </a:cubicBezTo>
                <a:lnTo>
                  <a:pt x="4320" y="1964"/>
                </a:lnTo>
                <a:cubicBezTo>
                  <a:pt x="4320" y="2505"/>
                  <a:pt x="4803" y="2945"/>
                  <a:pt x="5400" y="2945"/>
                </a:cubicBezTo>
                <a:lnTo>
                  <a:pt x="6480" y="2945"/>
                </a:lnTo>
                <a:lnTo>
                  <a:pt x="6480" y="5891"/>
                </a:lnTo>
                <a:cubicBezTo>
                  <a:pt x="6480" y="8836"/>
                  <a:pt x="0" y="9818"/>
                  <a:pt x="0" y="16691"/>
                </a:cubicBezTo>
                <a:cubicBezTo>
                  <a:pt x="0" y="21600"/>
                  <a:pt x="5400" y="21600"/>
                  <a:pt x="5400" y="21600"/>
                </a:cubicBezTo>
                <a:lnTo>
                  <a:pt x="16200" y="21600"/>
                </a:lnTo>
                <a:cubicBezTo>
                  <a:pt x="16200" y="21600"/>
                  <a:pt x="21600" y="21600"/>
                  <a:pt x="21600" y="16691"/>
                </a:cubicBezTo>
                <a:cubicBezTo>
                  <a:pt x="21600" y="9818"/>
                  <a:pt x="15120" y="8836"/>
                  <a:pt x="15120" y="5891"/>
                </a:cubicBezTo>
                <a:moveTo>
                  <a:pt x="5940" y="16691"/>
                </a:moveTo>
                <a:cubicBezTo>
                  <a:pt x="5642" y="16691"/>
                  <a:pt x="5400" y="16910"/>
                  <a:pt x="5400" y="17182"/>
                </a:cubicBezTo>
                <a:cubicBezTo>
                  <a:pt x="5400" y="17453"/>
                  <a:pt x="5642" y="17673"/>
                  <a:pt x="5940" y="17673"/>
                </a:cubicBezTo>
                <a:cubicBezTo>
                  <a:pt x="6238" y="17673"/>
                  <a:pt x="6480" y="17453"/>
                  <a:pt x="6480" y="17182"/>
                </a:cubicBezTo>
                <a:cubicBezTo>
                  <a:pt x="6480" y="16910"/>
                  <a:pt x="6238" y="16691"/>
                  <a:pt x="5940" y="16691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60958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4000"/>
          </a:p>
        </p:txBody>
      </p:sp>
    </p:spTree>
    <p:extLst>
      <p:ext uri="{BB962C8B-B14F-4D97-AF65-F5344CB8AC3E}">
        <p14:creationId xmlns:p14="http://schemas.microsoft.com/office/powerpoint/2010/main" val="4321967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D803B8-5DE7-4C1F-867E-89FABA22929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Azure Deep Dive</a:t>
            </a:r>
          </a:p>
          <a:p>
            <a:r>
              <a:rPr lang="en-GB" sz="3200" dirty="0">
                <a:solidFill>
                  <a:schemeClr val="bg1">
                    <a:lumMod val="65000"/>
                  </a:schemeClr>
                </a:solidFill>
              </a:rPr>
              <a:t>Rob Bell</a:t>
            </a:r>
          </a:p>
        </p:txBody>
      </p:sp>
    </p:spTree>
    <p:extLst>
      <p:ext uri="{BB962C8B-B14F-4D97-AF65-F5344CB8AC3E}">
        <p14:creationId xmlns:p14="http://schemas.microsoft.com/office/powerpoint/2010/main" val="8575130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14"/>
          <p:cNvPicPr>
            <a:picLocks noGrp="1" noChangeAspect="1"/>
          </p:cNvPicPr>
          <p:nvPr>
            <p:ph type="pic" sz="quarter" idx="10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5700" b="5700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Rob Bell</a:t>
            </a:r>
            <a:endParaRPr lang="en-US" sz="360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Lead Software Engineer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r>
              <a:rPr lang="en-US" dirty="0">
                <a:latin typeface="Futura PT Book" charset="0"/>
                <a:ea typeface="Futura PT Book" charset="0"/>
                <a:cs typeface="Futura PT Book" charset="0"/>
              </a:rPr>
              <a:t>Over 20 years writing code and over a decade as a professional developer</a:t>
            </a: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endParaRPr lang="en-US" dirty="0">
              <a:latin typeface="Futura PT Book" charset="0"/>
            </a:endParaRP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r>
              <a:rPr lang="en-US" dirty="0">
                <a:latin typeface="Futura PT Book" charset="0"/>
              </a:rPr>
              <a:t>First code I wrote was for the ZX Spectrum</a:t>
            </a: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endParaRPr lang="en-US" dirty="0">
              <a:latin typeface="Futura PT Book" charset="0"/>
            </a:endParaRP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r>
              <a:rPr lang="en-US" dirty="0">
                <a:latin typeface="Futura PT Book" charset="0"/>
              </a:rPr>
              <a:t>After that, I worked my way through the book </a:t>
            </a:r>
            <a:r>
              <a:rPr lang="en-US" i="1" dirty="0">
                <a:latin typeface="Futura PT Book" charset="0"/>
              </a:rPr>
              <a:t>The C Programming Language</a:t>
            </a: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endParaRPr lang="en-US" i="1" dirty="0">
              <a:latin typeface="Futura PT Book" charset="0"/>
            </a:endParaRP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r>
              <a:rPr lang="en-US" dirty="0">
                <a:latin typeface="Futura PT Book" charset="0"/>
              </a:rPr>
              <a:t>Built HTML web pages in Microsoft Frontpage on my first PC</a:t>
            </a: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endParaRPr lang="en-US" dirty="0">
              <a:latin typeface="Futura PT Book" charset="0"/>
            </a:endParaRP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r>
              <a:rPr lang="en-US" dirty="0">
                <a:latin typeface="Futura PT Book" charset="0"/>
              </a:rPr>
              <a:t>Since then I’ve written code in C++, Java, JavaScript, PHP, Delphi, </a:t>
            </a:r>
            <a:r>
              <a:rPr lang="en-US" dirty="0" err="1">
                <a:latin typeface="Futura PT Book" charset="0"/>
              </a:rPr>
              <a:t>Coldfusion</a:t>
            </a:r>
            <a:r>
              <a:rPr lang="en-US" dirty="0">
                <a:latin typeface="Futura PT Book" charset="0"/>
              </a:rPr>
              <a:t>, C#, VB, Scheme, F#...</a:t>
            </a: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endParaRPr lang="en-US" dirty="0">
              <a:latin typeface="Futura PT Book" charset="0"/>
            </a:endParaRP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endParaRPr lang="en-US" dirty="0">
              <a:latin typeface="Futura PT Book" charset="0"/>
            </a:endParaRPr>
          </a:p>
          <a:p>
            <a:pPr>
              <a:buSzPts val="2000"/>
              <a:buFont typeface="Arial" charset="0"/>
              <a:buChar char="•"/>
            </a:pPr>
            <a:endParaRPr lang="en-US" dirty="0">
              <a:latin typeface="Futura PT Book" charset="0"/>
            </a:endParaRPr>
          </a:p>
          <a:p>
            <a:pPr>
              <a:buSzPts val="2000"/>
              <a:buFont typeface="Arial" charset="0"/>
              <a:buChar char="•"/>
            </a:pPr>
            <a:endParaRPr lang="en-US" dirty="0">
              <a:latin typeface="Futura PT Book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EB8A779-0829-4828-A72B-3C569E77D1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293620" y="-1172"/>
            <a:ext cx="83896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2035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77ABABD-3AD5-4BC4-B8B7-284B87D305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5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" y="0"/>
            <a:ext cx="6096000" cy="685800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/>
              <a:t>Rob Bell</a:t>
            </a:r>
            <a:endParaRPr lang="en-US" sz="360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Lead Software Engineer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r>
              <a:rPr lang="en-US" dirty="0">
                <a:latin typeface="Futura PT Book" charset="0"/>
                <a:ea typeface="Futura PT Book" charset="0"/>
                <a:cs typeface="Futura PT Book" charset="0"/>
              </a:rPr>
              <a:t>My first job as a developer was for a media company, before moving </a:t>
            </a:r>
            <a:r>
              <a:rPr lang="en-US" dirty="0">
                <a:latin typeface="Futura PT Book" charset="0"/>
              </a:rPr>
              <a:t>into the insurance and finance sector</a:t>
            </a: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endParaRPr lang="en-US" dirty="0">
              <a:latin typeface="Futura PT Book" charset="0"/>
            </a:endParaRP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r>
              <a:rPr lang="en-US" dirty="0">
                <a:latin typeface="Futura PT Book" charset="0"/>
              </a:rPr>
              <a:t>Built a software development team in Vietnam</a:t>
            </a: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endParaRPr lang="en-US" dirty="0">
              <a:latin typeface="Futura PT Book" charset="0"/>
            </a:endParaRP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r>
              <a:rPr lang="en-US" dirty="0">
                <a:latin typeface="Futura PT Book" charset="0"/>
              </a:rPr>
              <a:t>Moved back home and had a brief stint as a technical architect</a:t>
            </a: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endParaRPr lang="en-US" dirty="0">
              <a:latin typeface="Futura PT Book" charset="0"/>
            </a:endParaRP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r>
              <a:rPr lang="en-US" dirty="0">
                <a:latin typeface="Futura PT Book" charset="0"/>
              </a:rPr>
              <a:t>Moved to ASOS where I work for the Asset and Sizing platforms</a:t>
            </a: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endParaRPr lang="en-US" dirty="0">
              <a:latin typeface="Futura PT Book" charset="0"/>
            </a:endParaRP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endParaRPr lang="en-US" dirty="0">
              <a:latin typeface="Futura PT Book" charset="0"/>
            </a:endParaRP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endParaRPr lang="en-US" dirty="0">
              <a:latin typeface="Futura PT Book" charset="0"/>
            </a:endParaRP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endParaRPr lang="en-US" dirty="0">
              <a:latin typeface="Futura PT Book" charset="0"/>
            </a:endParaRP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endParaRPr lang="en-US" dirty="0">
              <a:latin typeface="Futura PT Book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69EA39-FB14-4125-82E6-7CB0496B65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7527" y="0"/>
            <a:ext cx="38609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920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551D25B-1B21-4816-BEEF-C9C9C4DBEA9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Rob Bell</a:t>
            </a:r>
            <a:endParaRPr lang="en-US" sz="360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Lead Software Engineer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r>
              <a:rPr lang="en-US" dirty="0">
                <a:latin typeface="Futura PT Book" charset="0"/>
                <a:ea typeface="Futura PT Book" charset="0"/>
                <a:cs typeface="Futura PT Book" charset="0"/>
              </a:rPr>
              <a:t>Side projects include:</a:t>
            </a:r>
          </a:p>
          <a:p>
            <a:pPr marL="1028700" lvl="1" indent="-342900">
              <a:buSzPts val="2000"/>
            </a:pPr>
            <a:r>
              <a:rPr lang="en-US" sz="2000" dirty="0"/>
              <a:t>Creating 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ames</a:t>
            </a:r>
          </a:p>
          <a:p>
            <a:pPr marL="1028700" lvl="1" indent="-342900">
              <a:buSzPts val="2000"/>
            </a:pPr>
            <a:r>
              <a:rPr lang="en-US" sz="2000" dirty="0"/>
              <a:t>Hackathons</a:t>
            </a:r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pPr marL="1028700" lvl="1" indent="-342900">
              <a:buSzPts val="2000"/>
            </a:pP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Writing code to power sound and light installations</a:t>
            </a:r>
          </a:p>
          <a:p>
            <a:pPr marL="1028700" lvl="1" indent="-342900">
              <a:buSzPts val="2000"/>
            </a:pPr>
            <a:r>
              <a:rPr lang="en-US" sz="2000" dirty="0"/>
              <a:t>Building 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obot drum machines</a:t>
            </a: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endParaRPr lang="en-US" dirty="0">
              <a:latin typeface="Futura PT Book" charset="0"/>
            </a:endParaRP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r>
              <a:rPr lang="en-US" dirty="0">
                <a:latin typeface="Futura PT Book" charset="0"/>
              </a:rPr>
              <a:t>I blog about some of it at rob-bell.net</a:t>
            </a:r>
          </a:p>
        </p:txBody>
      </p:sp>
      <p:pic>
        <p:nvPicPr>
          <p:cNvPr id="2050" name="Picture 2" descr="https://raw.githubusercontent.com/robbell/drum-score/master/docs/machine.jpg">
            <a:extLst>
              <a:ext uri="{FF2B5EF4-FFF2-40B4-BE49-F238E27FC236}">
                <a16:creationId xmlns:a16="http://schemas.microsoft.com/office/drawing/2014/main" id="{3D8D3ED8-4516-4B2C-A473-860B28D10F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286000"/>
            <a:ext cx="6096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raw.githubusercontent.com/robbell/rob-o-tronic/master/gfx/screenshot-zoomed.png">
            <a:extLst>
              <a:ext uri="{FF2B5EF4-FFF2-40B4-BE49-F238E27FC236}">
                <a16:creationId xmlns:a16="http://schemas.microsoft.com/office/drawing/2014/main" id="{BAA5A524-F077-43DB-8C67-33979E500B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438150"/>
            <a:ext cx="6096000" cy="36945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52277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065BE48-C9D0-485B-857F-6AB76DD88AC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Part 1: Azure Resources</a:t>
            </a:r>
          </a:p>
        </p:txBody>
      </p:sp>
    </p:spTree>
    <p:extLst>
      <p:ext uri="{BB962C8B-B14F-4D97-AF65-F5344CB8AC3E}">
        <p14:creationId xmlns:p14="http://schemas.microsoft.com/office/powerpoint/2010/main" val="18720289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065BE48-C9D0-485B-857F-6AB76DD88AC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GB" dirty="0"/>
              <a:t>Why use the cloud?</a:t>
            </a:r>
            <a:endParaRPr lang="en-GB" sz="3000" dirty="0">
              <a:solidFill>
                <a:schemeClr val="tx2"/>
              </a:solidFill>
            </a:endParaRPr>
          </a:p>
          <a:p>
            <a:r>
              <a:rPr lang="en-GB" sz="3000" dirty="0">
                <a:solidFill>
                  <a:schemeClr val="accent3"/>
                </a:solidFill>
              </a:rPr>
              <a:t>“Cloud computing is just using somebody else’s computers”</a:t>
            </a:r>
          </a:p>
        </p:txBody>
      </p:sp>
    </p:spTree>
    <p:extLst>
      <p:ext uri="{BB962C8B-B14F-4D97-AF65-F5344CB8AC3E}">
        <p14:creationId xmlns:p14="http://schemas.microsoft.com/office/powerpoint/2010/main" val="36592657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065BE48-C9D0-485B-857F-6AB76DD88AC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GB" dirty="0"/>
              <a:t>Information technology as a utility, not a burden</a:t>
            </a:r>
            <a:endParaRPr lang="en-GB" sz="30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77943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E7445811-9E14-4BAD-8BC8-773EF22FC5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45156" y="684888"/>
            <a:ext cx="11488256" cy="708025"/>
          </a:xfrm>
        </p:spPr>
        <p:txBody>
          <a:bodyPr/>
          <a:lstStyle/>
          <a:p>
            <a:r>
              <a:rPr lang="en-GB" dirty="0"/>
              <a:t>Why use the cloud?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E437552-B007-4522-A70D-2C4681A27D4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582216" y="2579517"/>
            <a:ext cx="2010612" cy="1743718"/>
          </a:xfrm>
        </p:spPr>
        <p:txBody>
          <a:bodyPr/>
          <a:lstStyle/>
          <a:p>
            <a:r>
              <a:rPr lang="en-GB"/>
              <a:t>Flexibility</a:t>
            </a:r>
            <a:endParaRPr lang="en-GB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CE29C9A8-9118-4436-946C-26809F63910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11600" y="2581000"/>
            <a:ext cx="2011144" cy="1765056"/>
          </a:xfrm>
        </p:spPr>
        <p:txBody>
          <a:bodyPr/>
          <a:lstStyle/>
          <a:p>
            <a:r>
              <a:rPr lang="en-GB"/>
              <a:t>Availability</a:t>
            </a:r>
            <a:endParaRPr lang="en-GB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393B5873-26AB-449B-89B9-848D81BC29A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GB"/>
              <a:t>Security</a:t>
            </a:r>
            <a:endParaRPr lang="en-GB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77E4B746-A1B8-4E4C-8C19-3391A6B3788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GB"/>
              <a:t>Maintenance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2628237"/>
      </p:ext>
    </p:extLst>
  </p:cSld>
  <p:clrMapOvr>
    <a:masterClrMapping/>
  </p:clrMapOvr>
</p:sld>
</file>

<file path=ppt/theme/theme1.xml><?xml version="1.0" encoding="utf-8"?>
<a:theme xmlns:a="http://schemas.openxmlformats.org/drawingml/2006/main" name="ASOS Tech 2017">
  <a:themeElements>
    <a:clrScheme name="Custom 2">
      <a:dk1>
        <a:srgbClr val="000000"/>
      </a:dk1>
      <a:lt1>
        <a:srgbClr val="FFFFFF"/>
      </a:lt1>
      <a:dk2>
        <a:srgbClr val="424242"/>
      </a:dk2>
      <a:lt2>
        <a:srgbClr val="E7E6E6"/>
      </a:lt2>
      <a:accent1>
        <a:srgbClr val="7980FF"/>
      </a:accent1>
      <a:accent2>
        <a:srgbClr val="00FA92"/>
      </a:accent2>
      <a:accent3>
        <a:srgbClr val="A5A5A5"/>
      </a:accent3>
      <a:accent4>
        <a:srgbClr val="FEFC78"/>
      </a:accent4>
      <a:accent5>
        <a:srgbClr val="00FCFF"/>
      </a:accent5>
      <a:accent6>
        <a:srgbClr val="00FA92"/>
      </a:accent6>
      <a:hlink>
        <a:srgbClr val="72FCD5"/>
      </a:hlink>
      <a:folHlink>
        <a:srgbClr val="D4FB78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SOS Tech 2017" id="{08155412-837D-45EA-9F00-E61EFCC12104}" vid="{1F4BA56F-B2D2-4CEF-BBD5-A48CD824BB6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ASOS Tech 2017</Template>
  <TotalTime>2698</TotalTime>
  <Words>1179</Words>
  <Application>Microsoft Office PowerPoint</Application>
  <PresentationFormat>Widescreen</PresentationFormat>
  <Paragraphs>188</Paragraphs>
  <Slides>19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Arial</vt:lpstr>
      <vt:lpstr>Calibri</vt:lpstr>
      <vt:lpstr>Futura PT Book</vt:lpstr>
      <vt:lpstr>Futura PT Heavy</vt:lpstr>
      <vt:lpstr>Futura PT Medium</vt:lpstr>
      <vt:lpstr>Gill Sans</vt:lpstr>
      <vt:lpstr>ASOS Tech 2017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Rob Bell</dc:creator>
  <cp:lastModifiedBy>Rob Bell</cp:lastModifiedBy>
  <cp:revision>54</cp:revision>
  <dcterms:created xsi:type="dcterms:W3CDTF">2018-09-24T18:12:09Z</dcterms:created>
  <dcterms:modified xsi:type="dcterms:W3CDTF">2018-09-29T09:15:20Z</dcterms:modified>
</cp:coreProperties>
</file>

<file path=docProps/thumbnail.jpeg>
</file>